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9" r:id="rId4"/>
    <p:sldId id="270" r:id="rId5"/>
    <p:sldId id="260" r:id="rId6"/>
    <p:sldId id="273" r:id="rId7"/>
    <p:sldId id="261" r:id="rId8"/>
    <p:sldId id="262" r:id="rId9"/>
    <p:sldId id="272" r:id="rId10"/>
    <p:sldId id="263" r:id="rId11"/>
    <p:sldId id="271" r:id="rId12"/>
    <p:sldId id="264" r:id="rId13"/>
    <p:sldId id="265" r:id="rId14"/>
    <p:sldId id="266" r:id="rId15"/>
    <p:sldId id="267" r:id="rId16"/>
    <p:sldId id="268" r:id="rId17"/>
    <p:sldId id="257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 autoAdjust="0"/>
    <p:restoredTop sz="94660"/>
  </p:normalViewPr>
  <p:slideViewPr>
    <p:cSldViewPr>
      <p:cViewPr varScale="1">
        <p:scale>
          <a:sx n="84" d="100"/>
          <a:sy n="84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&amp; Compa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9352" y="83671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268538" y="2708275"/>
            <a:ext cx="6370637" cy="936749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de-DE" dirty="0" smtClean="0"/>
              <a:t>Company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72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 baseline="0">
                <a:solidFill>
                  <a:srgbClr val="00B0F0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\DNN Connect\DNN Connect 2015\Package\dnnconnect_bg.png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20"/>
          <a:stretch/>
        </p:blipFill>
        <p:spPr bwMode="auto">
          <a:xfrm>
            <a:off x="0" y="-1"/>
            <a:ext cx="9144000" cy="686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rgbClr val="00B0F0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rgbClr val="00B0F0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rgbClr val="00B0F0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rgbClr val="00B0F0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rgbClr val="00B0F0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Localization Roadmap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Content Localization in DNN </a:t>
            </a:r>
            <a:r>
              <a:rPr lang="de-DE" dirty="0" err="1" smtClean="0"/>
              <a:t>neXt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Sebastian Leupold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467544" y="5229200"/>
            <a:ext cx="8226290" cy="972000"/>
            <a:chOff x="467544" y="5229200"/>
            <a:chExt cx="8226290" cy="972000"/>
          </a:xfrm>
        </p:grpSpPr>
        <p:sp>
          <p:nvSpPr>
            <p:cNvPr id="8" name="Textfeld 7"/>
            <p:cNvSpPr txBox="1"/>
            <p:nvPr/>
          </p:nvSpPr>
          <p:spPr>
            <a:xfrm>
              <a:off x="467544" y="5229200"/>
              <a:ext cx="8226290" cy="9720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31" y="5391906"/>
              <a:ext cx="1363522" cy="704486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6418" y="5391906"/>
              <a:ext cx="1414016" cy="645734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5724" y="5468345"/>
              <a:ext cx="1390610" cy="551609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6650" y="5468345"/>
              <a:ext cx="2121574" cy="5516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4905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</a:t>
            </a:r>
            <a:r>
              <a:rPr lang="en-US" dirty="0"/>
              <a:t>Translation </a:t>
            </a:r>
            <a:r>
              <a:rPr lang="en-US" dirty="0" smtClean="0"/>
              <a:t>Catalogue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Location for all Translations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Semi-Dynamic Entities (Roles, Lists, …)</a:t>
            </a:r>
          </a:p>
          <a:p>
            <a:pPr lvl="1"/>
            <a:r>
              <a:rPr lang="en-US" dirty="0" smtClean="0"/>
              <a:t>Dynamic Content (versions)</a:t>
            </a:r>
          </a:p>
          <a:p>
            <a:r>
              <a:rPr lang="en-US" dirty="0" smtClean="0"/>
              <a:t>Not necessarily storing Data, just Access</a:t>
            </a:r>
          </a:p>
          <a:p>
            <a:r>
              <a:rPr lang="en-US" dirty="0" smtClean="0"/>
              <a:t>Dictionary attached</a:t>
            </a:r>
          </a:p>
          <a:p>
            <a:r>
              <a:rPr lang="en-US" dirty="0" smtClean="0"/>
              <a:t>Infrastructure for the following Items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79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</a:t>
            </a:r>
            <a:r>
              <a:rPr lang="en-US" dirty="0"/>
              <a:t>Translation Interface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for Modules &amp; Core</a:t>
            </a:r>
          </a:p>
          <a:p>
            <a:pPr lvl="1"/>
            <a:r>
              <a:rPr lang="en-US" dirty="0" smtClean="0"/>
              <a:t>Modules might use different data </a:t>
            </a:r>
            <a:r>
              <a:rPr lang="en-US" dirty="0" smtClean="0"/>
              <a:t>stores</a:t>
            </a:r>
            <a:endParaRPr lang="en-US" dirty="0" smtClean="0"/>
          </a:p>
          <a:p>
            <a:r>
              <a:rPr lang="en-US" dirty="0" smtClean="0"/>
              <a:t>Queried by the Translation Interface</a:t>
            </a:r>
          </a:p>
          <a:p>
            <a:pPr lvl="1"/>
            <a:r>
              <a:rPr lang="en-US" dirty="0" smtClean="0"/>
              <a:t>Like DNN Search</a:t>
            </a:r>
          </a:p>
          <a:p>
            <a:r>
              <a:rPr lang="en-US" dirty="0" smtClean="0"/>
              <a:t>Provides all </a:t>
            </a:r>
            <a:r>
              <a:rPr lang="en-US" dirty="0" smtClean="0"/>
              <a:t>Text </a:t>
            </a:r>
            <a:r>
              <a:rPr lang="en-US" dirty="0" smtClean="0"/>
              <a:t>to </a:t>
            </a:r>
            <a:r>
              <a:rPr lang="en-US" dirty="0" smtClean="0"/>
              <a:t>Translate</a:t>
            </a:r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 smtClean="0"/>
              <a:t>Statistic Data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5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V. </a:t>
            </a:r>
            <a:r>
              <a:rPr lang="en-US" dirty="0"/>
              <a:t>Translate “in Situ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Detecting a piece of text on the page, where Translation is missing/wrong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Enter Edit Mode: Translate button appears on hover of each text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Click it, </a:t>
            </a:r>
            <a:r>
              <a:rPr lang="en-US" dirty="0" smtClean="0">
                <a:sym typeface="Wingdings" panose="05000000000000000000" pitchFamily="2" charset="2"/>
              </a:rPr>
              <a:t>Translate </a:t>
            </a:r>
            <a:r>
              <a:rPr lang="en-US" dirty="0" smtClean="0">
                <a:sym typeface="Wingdings" panose="05000000000000000000" pitchFamily="2" charset="2"/>
              </a:rPr>
              <a:t>it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System knows how to save it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Required: Text key included (hidden)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Modules need to support the interface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96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VI. </a:t>
            </a:r>
            <a:r>
              <a:rPr lang="en-US" dirty="0"/>
              <a:t>Translation Center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Admins and Onsite Translators</a:t>
            </a:r>
          </a:p>
          <a:p>
            <a:r>
              <a:rPr lang="en-US" dirty="0" smtClean="0"/>
              <a:t>Lists all Texts </a:t>
            </a:r>
          </a:p>
          <a:p>
            <a:pPr lvl="1"/>
            <a:r>
              <a:rPr lang="en-US" dirty="0" smtClean="0"/>
              <a:t>ordered by Page &amp; Tag</a:t>
            </a:r>
          </a:p>
          <a:p>
            <a:pPr lvl="1"/>
            <a:r>
              <a:rPr lang="en-US" dirty="0" smtClean="0"/>
              <a:t>ordered/filtered by Status</a:t>
            </a:r>
          </a:p>
          <a:p>
            <a:pPr lvl="1"/>
            <a:r>
              <a:rPr lang="en-US" dirty="0" smtClean="0"/>
              <a:t>Ordered by Author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Provides text suggestions from dictionary or online translation center</a:t>
            </a:r>
          </a:p>
          <a:p>
            <a:r>
              <a:rPr lang="en-US" dirty="0" smtClean="0"/>
              <a:t>For static text: Admin option: export to 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88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 Export /Import Interface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external Translators</a:t>
            </a:r>
          </a:p>
          <a:p>
            <a:r>
              <a:rPr lang="en-US" dirty="0" smtClean="0"/>
              <a:t>Ideal would be Push interface</a:t>
            </a:r>
          </a:p>
          <a:p>
            <a:pPr lvl="1"/>
            <a:r>
              <a:rPr lang="en-US" dirty="0" smtClean="0"/>
              <a:t>No Standard available</a:t>
            </a:r>
          </a:p>
          <a:p>
            <a:r>
              <a:rPr lang="en-US" dirty="0" smtClean="0"/>
              <a:t>Pull Interface (Translator request):</a:t>
            </a:r>
          </a:p>
          <a:p>
            <a:pPr lvl="1"/>
            <a:r>
              <a:rPr lang="en-US" dirty="0" smtClean="0"/>
              <a:t>X/</a:t>
            </a:r>
            <a:r>
              <a:rPr lang="en-US" dirty="0" err="1" smtClean="0"/>
              <a:t>Liff</a:t>
            </a:r>
            <a:r>
              <a:rPr lang="en-US" dirty="0" smtClean="0"/>
              <a:t> standard</a:t>
            </a:r>
          </a:p>
          <a:p>
            <a:pPr lvl="1"/>
            <a:r>
              <a:rPr lang="en-US" dirty="0" smtClean="0"/>
              <a:t>Preparation of text</a:t>
            </a:r>
          </a:p>
          <a:p>
            <a:pPr lvl="1"/>
            <a:r>
              <a:rPr lang="en-US" dirty="0" smtClean="0"/>
              <a:t>Export only missing translation / modified text</a:t>
            </a:r>
          </a:p>
          <a:p>
            <a:pPr lvl="1"/>
            <a:r>
              <a:rPr lang="en-US" dirty="0" smtClean="0"/>
              <a:t>Re-import translation and handover to source C.</a:t>
            </a:r>
          </a:p>
        </p:txBody>
      </p:sp>
    </p:spTree>
    <p:extLst>
      <p:ext uri="{BB962C8B-B14F-4D97-AF65-F5344CB8AC3E}">
        <p14:creationId xmlns:p14="http://schemas.microsoft.com/office/powerpoint/2010/main" val="3464596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VIII. </a:t>
            </a:r>
            <a:r>
              <a:rPr lang="en-US" sz="3800" dirty="0"/>
              <a:t>Integration in Content </a:t>
            </a:r>
            <a:r>
              <a:rPr lang="en-US" sz="3800" dirty="0" smtClean="0"/>
              <a:t>Workflow</a:t>
            </a:r>
            <a:endParaRPr lang="en-US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7"/>
            <a:ext cx="8579296" cy="45262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Content Workflow must include Translation</a:t>
            </a:r>
          </a:p>
          <a:p>
            <a:r>
              <a:rPr lang="en-US" dirty="0" smtClean="0"/>
              <a:t>Upon Content create</a:t>
            </a:r>
          </a:p>
          <a:p>
            <a:r>
              <a:rPr lang="en-US" dirty="0" smtClean="0"/>
              <a:t>Upon </a:t>
            </a:r>
            <a:r>
              <a:rPr lang="en-US" smtClean="0"/>
              <a:t>Content </a:t>
            </a:r>
            <a:r>
              <a:rPr lang="en-US" smtClean="0"/>
              <a:t>update</a:t>
            </a:r>
            <a:endParaRPr lang="en-US" dirty="0"/>
          </a:p>
          <a:p>
            <a:r>
              <a:rPr lang="en-US" dirty="0" smtClean="0"/>
              <a:t>Must be part of available WF Templates</a:t>
            </a:r>
          </a:p>
        </p:txBody>
      </p:sp>
    </p:spTree>
    <p:extLst>
      <p:ext uri="{BB962C8B-B14F-4D97-AF65-F5344CB8AC3E}">
        <p14:creationId xmlns:p14="http://schemas.microsoft.com/office/powerpoint/2010/main" val="3866174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Action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of Use Cases</a:t>
            </a:r>
          </a:p>
          <a:p>
            <a:r>
              <a:rPr lang="en-US" dirty="0" smtClean="0"/>
              <a:t>Developers needed</a:t>
            </a:r>
          </a:p>
          <a:p>
            <a:r>
              <a:rPr lang="en-US" dirty="0" smtClean="0"/>
              <a:t>Testers required</a:t>
            </a:r>
          </a:p>
          <a:p>
            <a:r>
              <a:rPr lang="en-US" dirty="0" smtClean="0"/>
              <a:t>Documentation &amp; Samples</a:t>
            </a:r>
          </a:p>
          <a:p>
            <a:r>
              <a:rPr lang="en-US" dirty="0" smtClean="0"/>
              <a:t>Tutorials </a:t>
            </a:r>
            <a:r>
              <a:rPr lang="en-US" smtClean="0"/>
              <a:t>for Developers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46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23728" y="177281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 err="1" smtClean="0"/>
              <a:t>Questions</a:t>
            </a:r>
            <a:r>
              <a:rPr lang="de-DE" sz="7200" dirty="0" smtClean="0"/>
              <a:t>?</a:t>
            </a:r>
            <a:endParaRPr lang="de-DE" sz="72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566867" y="4653136"/>
            <a:ext cx="8226290" cy="972000"/>
            <a:chOff x="467544" y="5229200"/>
            <a:chExt cx="8226290" cy="972000"/>
          </a:xfrm>
        </p:grpSpPr>
        <p:sp>
          <p:nvSpPr>
            <p:cNvPr id="4" name="Textfeld 3"/>
            <p:cNvSpPr txBox="1"/>
            <p:nvPr/>
          </p:nvSpPr>
          <p:spPr>
            <a:xfrm>
              <a:off x="467544" y="5229200"/>
              <a:ext cx="8226290" cy="9720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31" y="5391906"/>
              <a:ext cx="1363522" cy="704486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6418" y="5391906"/>
              <a:ext cx="1414016" cy="645734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5724" y="5468345"/>
              <a:ext cx="1390610" cy="551609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6650" y="5468345"/>
              <a:ext cx="2121574" cy="5516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955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Sebastian Leupold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259632" y="1979712"/>
            <a:ext cx="7379543" cy="4185591"/>
          </a:xfrm>
        </p:spPr>
        <p:txBody>
          <a:bodyPr>
            <a:normAutofit/>
          </a:bodyPr>
          <a:lstStyle/>
          <a:p>
            <a:r>
              <a:rPr lang="en-US" dirty="0" smtClean="0"/>
              <a:t>Microsoft MVP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dnnWerk </a:t>
            </a:r>
            <a:r>
              <a:rPr lang="en-US" dirty="0" err="1" smtClean="0"/>
              <a:t>Verbund</a:t>
            </a:r>
            <a:endParaRPr lang="en-US" dirty="0" smtClean="0"/>
          </a:p>
          <a:p>
            <a:r>
              <a:rPr lang="en-US" dirty="0" err="1" smtClean="0"/>
              <a:t>Deutschsprachige</a:t>
            </a:r>
            <a:r>
              <a:rPr lang="en-US" dirty="0" smtClean="0"/>
              <a:t> DNN-</a:t>
            </a:r>
            <a:r>
              <a:rPr lang="en-US" dirty="0" err="1" smtClean="0"/>
              <a:t>Usergroup</a:t>
            </a:r>
            <a:endParaRPr lang="en-US" dirty="0" smtClean="0"/>
          </a:p>
          <a:p>
            <a:r>
              <a:rPr lang="en-US" dirty="0" smtClean="0"/>
              <a:t>DNN Localization Team</a:t>
            </a:r>
          </a:p>
          <a:p>
            <a:r>
              <a:rPr lang="en-US" dirty="0" smtClean="0"/>
              <a:t>German Translation of </a:t>
            </a:r>
            <a:r>
              <a:rPr lang="en-US" dirty="0" smtClean="0"/>
              <a:t>DNN</a:t>
            </a:r>
          </a:p>
          <a:p>
            <a:endParaRPr lang="en-US" dirty="0"/>
          </a:p>
          <a:p>
            <a:r>
              <a:rPr lang="en-US" dirty="0" smtClean="0"/>
              <a:t>mailto:leupold@dnnWerk.de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91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and Current Situation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96536"/>
            <a:ext cx="8229600" cy="49847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Content Localization added in DNN 5.5</a:t>
            </a:r>
          </a:p>
          <a:p>
            <a:r>
              <a:rPr lang="en-US" dirty="0" smtClean="0"/>
              <a:t>Got Improved in DNN 5.6, 6.0 and 7.1</a:t>
            </a:r>
          </a:p>
          <a:p>
            <a:r>
              <a:rPr lang="en-US" dirty="0" smtClean="0"/>
              <a:t>Limited Acceptance</a:t>
            </a:r>
          </a:p>
          <a:p>
            <a:pPr lvl="1"/>
            <a:r>
              <a:rPr lang="en-US" dirty="0" smtClean="0"/>
              <a:t>Requires Following a Workflow</a:t>
            </a:r>
          </a:p>
          <a:p>
            <a:pPr lvl="1"/>
            <a:r>
              <a:rPr lang="en-US" dirty="0" smtClean="0"/>
              <a:t>Complex Implementation</a:t>
            </a:r>
          </a:p>
          <a:p>
            <a:r>
              <a:rPr lang="en-US" dirty="0" smtClean="0"/>
              <a:t>Bad Performance (### Pages*Languages)</a:t>
            </a:r>
          </a:p>
          <a:p>
            <a:r>
              <a:rPr lang="en-US" dirty="0" smtClean="0"/>
              <a:t>Different Handling of Static and Content</a:t>
            </a:r>
          </a:p>
          <a:p>
            <a:r>
              <a:rPr lang="en-US" dirty="0" smtClean="0"/>
              <a:t>No Support for Multilingual Modules</a:t>
            </a:r>
          </a:p>
          <a:p>
            <a:r>
              <a:rPr lang="en-US" dirty="0" smtClean="0"/>
              <a:t>Missing Translation for Numerous Elements (Roles, …)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Analysis of Stakeholders and Use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2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7"/>
            <a:ext cx="8435280" cy="4526280"/>
          </a:xfrm>
        </p:spPr>
        <p:txBody>
          <a:bodyPr/>
          <a:lstStyle/>
          <a:p>
            <a:r>
              <a:rPr lang="en-US" dirty="0" smtClean="0"/>
              <a:t>Easy to translate (like editing content)</a:t>
            </a:r>
          </a:p>
          <a:p>
            <a:r>
              <a:rPr lang="en-US" dirty="0" smtClean="0"/>
              <a:t>Professional Sites use External Translators</a:t>
            </a:r>
          </a:p>
          <a:p>
            <a:pPr lvl="1"/>
            <a:r>
              <a:rPr lang="en-US" dirty="0" smtClean="0"/>
              <a:t>Central UI</a:t>
            </a:r>
          </a:p>
          <a:p>
            <a:pPr lvl="1"/>
            <a:r>
              <a:rPr lang="en-US" dirty="0" smtClean="0"/>
              <a:t>Export/Import</a:t>
            </a:r>
          </a:p>
          <a:p>
            <a:r>
              <a:rPr lang="en-US" dirty="0" smtClean="0"/>
              <a:t>Translation Center with overview</a:t>
            </a:r>
          </a:p>
          <a:p>
            <a:pPr lvl="1"/>
            <a:r>
              <a:rPr lang="en-US" dirty="0" smtClean="0"/>
              <a:t>What has been translated / needs to be translated</a:t>
            </a:r>
          </a:p>
          <a:p>
            <a:r>
              <a:rPr lang="en-US" dirty="0" smtClean="0"/>
              <a:t>Avoid duplicate translations</a:t>
            </a:r>
          </a:p>
          <a:p>
            <a:r>
              <a:rPr lang="en-US" dirty="0" smtClean="0"/>
              <a:t>Support </a:t>
            </a:r>
            <a:r>
              <a:rPr lang="en-US" dirty="0"/>
              <a:t>for Multilingual Modules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80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for </a:t>
            </a:r>
            <a:r>
              <a:rPr lang="en-US" dirty="0"/>
              <a:t>Multilingual Modules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“True” Multilingual Pages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Central Translation Catalogue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Translation Interface for Modules &amp; Core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“in Situ”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Translation Center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Export/Import for external Translators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Integration in Content Workflow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4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I. Support for Multilingual Modules</a:t>
            </a:r>
            <a:endParaRPr lang="de-DE" sz="38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512482"/>
              </p:ext>
            </p:extLst>
          </p:nvPr>
        </p:nvGraphicFramePr>
        <p:xfrm>
          <a:off x="457202" y="1700808"/>
          <a:ext cx="8229597" cy="42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9397"/>
                <a:gridCol w="1423400"/>
                <a:gridCol w="1423400"/>
                <a:gridCol w="1423400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Module Type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Support </a:t>
                      </a:r>
                      <a:br>
                        <a:rPr lang="en-US" sz="1600" kern="1200" dirty="0">
                          <a:effectLst/>
                        </a:rPr>
                      </a:br>
                      <a:r>
                        <a:rPr lang="en-US" sz="1600" kern="1200" dirty="0" smtClean="0">
                          <a:effectLst/>
                        </a:rPr>
                        <a:t>ML</a:t>
                      </a:r>
                      <a:r>
                        <a:rPr lang="en-US" sz="1600" kern="1200" dirty="0">
                          <a:effectLst/>
                        </a:rPr>
                        <a:t/>
                      </a:r>
                      <a:br>
                        <a:rPr lang="en-US" sz="1600" kern="1200" dirty="0">
                          <a:effectLst/>
                        </a:rPr>
                      </a:br>
                      <a:r>
                        <a:rPr lang="en-US" sz="1600" kern="1200" dirty="0">
                          <a:effectLst/>
                        </a:rPr>
                        <a:t>Content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Localization</a:t>
                      </a:r>
                      <a:endParaRPr lang="de-DE" sz="1600">
                        <a:effectLst/>
                      </a:endParaRPr>
                    </a:p>
                    <a:p>
                      <a:pPr marL="76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Enable</a:t>
                      </a:r>
                      <a:br>
                        <a:rPr lang="en-US" sz="1600" kern="1200">
                          <a:effectLst/>
                        </a:rPr>
                      </a:br>
                      <a:r>
                        <a:rPr lang="en-US" sz="1600" kern="1200">
                          <a:effectLst/>
                        </a:rPr>
                        <a:t>Default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Allow </a:t>
                      </a:r>
                      <a:br>
                        <a:rPr lang="en-US" sz="1600" kern="1200">
                          <a:effectLst/>
                        </a:rPr>
                      </a:br>
                      <a:r>
                        <a:rPr lang="en-US" sz="1600" kern="1200">
                          <a:effectLst/>
                        </a:rPr>
                        <a:t>Localization Enable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76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1. No Localization available 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False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False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False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76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2. Localization possible, not suggested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False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False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76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3. Localization possible and suggested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False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76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4. Localization required, No ML support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False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False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76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6. ML content supported, but optional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False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76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7. ML content supported and suggested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76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8. Always require ML content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True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False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97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I. </a:t>
            </a:r>
            <a:r>
              <a:rPr lang="en-US" sz="3900" dirty="0"/>
              <a:t>Support for Multilingual </a:t>
            </a:r>
            <a:r>
              <a:rPr lang="en-US" sz="3900" dirty="0" smtClean="0"/>
              <a:t>Modules</a:t>
            </a:r>
            <a:endParaRPr lang="en-US" sz="39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Using Flags in Module Definition</a:t>
            </a:r>
          </a:p>
          <a:p>
            <a:pPr lvl="1"/>
            <a:r>
              <a:rPr lang="en-US" dirty="0"/>
              <a:t>Supports multilingual content</a:t>
            </a:r>
            <a:endParaRPr lang="de-DE" dirty="0"/>
          </a:p>
          <a:p>
            <a:pPr lvl="1"/>
            <a:r>
              <a:rPr lang="en-US" dirty="0"/>
              <a:t>Content can be localized</a:t>
            </a:r>
            <a:endParaRPr lang="de-DE" dirty="0"/>
          </a:p>
          <a:p>
            <a:pPr lvl="1"/>
            <a:r>
              <a:rPr lang="en-US" dirty="0"/>
              <a:t>Localization enabled by </a:t>
            </a:r>
            <a:r>
              <a:rPr lang="en-US" dirty="0" smtClean="0"/>
              <a:t>default</a:t>
            </a:r>
            <a:endParaRPr lang="en-US" dirty="0"/>
          </a:p>
          <a:p>
            <a:r>
              <a:rPr lang="en-US" dirty="0" smtClean="0"/>
              <a:t>Option, when adding a Module to a Page</a:t>
            </a:r>
          </a:p>
          <a:p>
            <a:pPr lvl="1"/>
            <a:r>
              <a:rPr lang="en-US" dirty="0" smtClean="0"/>
              <a:t>ML Content? (enable Translation UI)</a:t>
            </a:r>
          </a:p>
          <a:p>
            <a:r>
              <a:rPr lang="en-US" dirty="0" smtClean="0"/>
              <a:t>Adding page Language: Instance/</a:t>
            </a:r>
            <a:r>
              <a:rPr lang="en-US" dirty="0" err="1" smtClean="0"/>
              <a:t>Referene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Interface for Translation Statistics</a:t>
            </a:r>
          </a:p>
          <a:p>
            <a:r>
              <a:rPr lang="en-US" dirty="0" smtClean="0"/>
              <a:t>Module Names and Description localized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703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dirty="0"/>
              <a:t>True Multilingual </a:t>
            </a:r>
            <a:r>
              <a:rPr lang="en-US" dirty="0" smtClean="0"/>
              <a:t>Pages /1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7"/>
            <a:ext cx="8507288" cy="4526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Page (Tab):</a:t>
            </a:r>
          </a:p>
          <a:p>
            <a:r>
              <a:rPr lang="en-US" dirty="0" smtClean="0"/>
              <a:t>One Page (Same </a:t>
            </a:r>
            <a:r>
              <a:rPr lang="en-US" dirty="0" err="1" smtClean="0"/>
              <a:t>TabID</a:t>
            </a:r>
            <a:r>
              <a:rPr lang="en-US" dirty="0" smtClean="0"/>
              <a:t>) for all languages</a:t>
            </a:r>
          </a:p>
          <a:p>
            <a:pPr lvl="1"/>
            <a:r>
              <a:rPr lang="en-US" dirty="0" smtClean="0"/>
              <a:t>(currently: one Page per Language)</a:t>
            </a:r>
          </a:p>
          <a:p>
            <a:r>
              <a:rPr lang="en-US" dirty="0" err="1" smtClean="0"/>
              <a:t>TabLocalization</a:t>
            </a:r>
            <a:r>
              <a:rPr lang="en-US" dirty="0" smtClean="0"/>
              <a:t> Table </a:t>
            </a:r>
          </a:p>
          <a:p>
            <a:pPr lvl="1"/>
            <a:r>
              <a:rPr lang="en-US" dirty="0" err="1" smtClean="0"/>
              <a:t>TabID</a:t>
            </a:r>
            <a:r>
              <a:rPr lang="en-US" dirty="0" smtClean="0"/>
              <a:t> &amp; Culture</a:t>
            </a:r>
          </a:p>
          <a:p>
            <a:pPr lvl="1"/>
            <a:r>
              <a:rPr lang="en-US" dirty="0" err="1" smtClean="0"/>
              <a:t>TabName</a:t>
            </a:r>
            <a:endParaRPr lang="en-US" dirty="0" smtClean="0"/>
          </a:p>
          <a:p>
            <a:r>
              <a:rPr lang="en-US" dirty="0" smtClean="0"/>
              <a:t>Multilingual Page Settings</a:t>
            </a:r>
          </a:p>
          <a:p>
            <a:pPr lvl="1"/>
            <a:r>
              <a:rPr lang="en-US" dirty="0" err="1" smtClean="0"/>
              <a:t>TabSettings</a:t>
            </a:r>
            <a:r>
              <a:rPr lang="en-US" dirty="0" smtClean="0"/>
              <a:t> like </a:t>
            </a:r>
            <a:r>
              <a:rPr lang="en-US" dirty="0" err="1" smtClean="0"/>
              <a:t>PortalSettings</a:t>
            </a:r>
            <a:r>
              <a:rPr lang="en-US" dirty="0" smtClean="0"/>
              <a:t> with </a:t>
            </a:r>
            <a:r>
              <a:rPr lang="en-US" dirty="0" err="1" smtClean="0"/>
              <a:t>CultureCode</a:t>
            </a:r>
            <a:endParaRPr lang="en-US" dirty="0" smtClean="0"/>
          </a:p>
          <a:p>
            <a:pPr lvl="1"/>
            <a:r>
              <a:rPr lang="en-US" dirty="0" smtClean="0"/>
              <a:t>Neutral Fallback</a:t>
            </a:r>
          </a:p>
          <a:p>
            <a:pPr lvl="1"/>
            <a:r>
              <a:rPr lang="en-US" dirty="0" smtClean="0"/>
              <a:t>Extensible for Skins and Modules</a:t>
            </a:r>
          </a:p>
        </p:txBody>
      </p:sp>
    </p:spTree>
    <p:extLst>
      <p:ext uri="{BB962C8B-B14F-4D97-AF65-F5344CB8AC3E}">
        <p14:creationId xmlns:p14="http://schemas.microsoft.com/office/powerpoint/2010/main" val="3627049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dirty="0"/>
              <a:t>True Multilingual </a:t>
            </a:r>
            <a:r>
              <a:rPr lang="en-US" dirty="0" smtClean="0"/>
              <a:t>Pages /2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7"/>
            <a:ext cx="868680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Modules:</a:t>
            </a:r>
          </a:p>
          <a:p>
            <a:r>
              <a:rPr lang="en-US" dirty="0" err="1" smtClean="0"/>
              <a:t>CultureCode</a:t>
            </a:r>
            <a:r>
              <a:rPr lang="en-US" dirty="0" smtClean="0"/>
              <a:t> in Page Link</a:t>
            </a:r>
            <a:endParaRPr lang="en-US" dirty="0"/>
          </a:p>
          <a:p>
            <a:pPr lvl="1"/>
            <a:r>
              <a:rPr lang="en-US" dirty="0" smtClean="0"/>
              <a:t>Extend PK of </a:t>
            </a:r>
            <a:r>
              <a:rPr lang="en-US" dirty="0" err="1" smtClean="0"/>
              <a:t>TabModules</a:t>
            </a:r>
            <a:r>
              <a:rPr lang="en-US" dirty="0" smtClean="0"/>
              <a:t> Table by Culture Code</a:t>
            </a:r>
          </a:p>
          <a:p>
            <a:pPr lvl="1"/>
            <a:r>
              <a:rPr lang="en-US" dirty="0" smtClean="0"/>
              <a:t>ML Modules: one Record per Lang. same </a:t>
            </a:r>
            <a:r>
              <a:rPr lang="en-US" dirty="0" err="1" smtClean="0"/>
              <a:t>ModuleID</a:t>
            </a:r>
            <a:endParaRPr lang="en-US" dirty="0" smtClean="0"/>
          </a:p>
          <a:p>
            <a:pPr lvl="1"/>
            <a:r>
              <a:rPr lang="en-US" dirty="0" smtClean="0"/>
              <a:t>Monolingual M: each record points to a diff. Module</a:t>
            </a:r>
          </a:p>
          <a:p>
            <a:pPr lvl="1"/>
            <a:r>
              <a:rPr lang="en-US" dirty="0" smtClean="0"/>
              <a:t>Null: display for all cultures</a:t>
            </a:r>
          </a:p>
          <a:p>
            <a:r>
              <a:rPr lang="en-US" dirty="0" smtClean="0"/>
              <a:t>Display: Filtering Modules </a:t>
            </a:r>
            <a:r>
              <a:rPr lang="en-US" dirty="0"/>
              <a:t>by </a:t>
            </a:r>
            <a:r>
              <a:rPr lang="en-US" dirty="0" smtClean="0"/>
              <a:t>Language</a:t>
            </a:r>
            <a:endParaRPr lang="en-US" dirty="0"/>
          </a:p>
          <a:p>
            <a:r>
              <a:rPr lang="en-US" dirty="0" smtClean="0"/>
              <a:t>ML </a:t>
            </a:r>
            <a:r>
              <a:rPr lang="en-US" dirty="0" err="1" smtClean="0"/>
              <a:t>ModuleSettings</a:t>
            </a:r>
            <a:r>
              <a:rPr lang="en-US" dirty="0" smtClean="0"/>
              <a:t> &amp; </a:t>
            </a:r>
            <a:r>
              <a:rPr lang="en-US" dirty="0" err="1" smtClean="0"/>
              <a:t>TabModuleSettings</a:t>
            </a:r>
            <a:endParaRPr lang="en-US" dirty="0"/>
          </a:p>
          <a:p>
            <a:pPr lvl="1"/>
            <a:r>
              <a:rPr lang="en-US" dirty="0" smtClean="0"/>
              <a:t>Null for Neutral/Fallback (like </a:t>
            </a:r>
            <a:r>
              <a:rPr lang="en-US" dirty="0" err="1" smtClean="0"/>
              <a:t>PortalSettings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53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oeb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77B737E4-4EA7-4048-92B9-CE7934B09F98}" vid="{3367DCC5-BBE5-45D4-AF85-5D6D1FEC7A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DNNConnect 2015</Template>
  <TotalTime>0</TotalTime>
  <Words>627</Words>
  <Application>Microsoft Office PowerPoint</Application>
  <PresentationFormat>Bildschirmpräsentation 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Calibri</vt:lpstr>
      <vt:lpstr>Rockwell</vt:lpstr>
      <vt:lpstr>Times New Roman</vt:lpstr>
      <vt:lpstr>Wingdings</vt:lpstr>
      <vt:lpstr>Wingdings 2</vt:lpstr>
      <vt:lpstr>Phoebe</vt:lpstr>
      <vt:lpstr>Localization Roadmap</vt:lpstr>
      <vt:lpstr>Sebastian Leupold</vt:lpstr>
      <vt:lpstr>History and Current Situation</vt:lpstr>
      <vt:lpstr>Requirements</vt:lpstr>
      <vt:lpstr>Roadmap</vt:lpstr>
      <vt:lpstr>I. Support for Multilingual Modules</vt:lpstr>
      <vt:lpstr>I. Support for Multilingual Modules</vt:lpstr>
      <vt:lpstr>II. True Multilingual Pages /1 </vt:lpstr>
      <vt:lpstr>II. True Multilingual Pages /2 </vt:lpstr>
      <vt:lpstr>III. Translation Catalogue</vt:lpstr>
      <vt:lpstr>IV. Translation Interface </vt:lpstr>
      <vt:lpstr>V. Translate “in Situ”</vt:lpstr>
      <vt:lpstr>VI. Translation Center </vt:lpstr>
      <vt:lpstr>VII. Export /Import Interface</vt:lpstr>
      <vt:lpstr>VIII. Integration in Content Workflow</vt:lpstr>
      <vt:lpstr>Call for Action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Localization Roadmap</dc:title>
  <dc:creator>Sebastian Leupold</dc:creator>
  <cp:lastModifiedBy>Sebastian Leupold</cp:lastModifiedBy>
  <cp:revision>20</cp:revision>
  <dcterms:created xsi:type="dcterms:W3CDTF">2015-05-23T15:19:48Z</dcterms:created>
  <dcterms:modified xsi:type="dcterms:W3CDTF">2015-05-29T12:29:11Z</dcterms:modified>
</cp:coreProperties>
</file>